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sldIdLst>
    <p:sldId id="296" r:id="rId3"/>
    <p:sldId id="268" r:id="rId4"/>
    <p:sldId id="285" r:id="rId5"/>
    <p:sldId id="292" r:id="rId6"/>
    <p:sldId id="279" r:id="rId7"/>
    <p:sldId id="286" r:id="rId8"/>
    <p:sldId id="294" r:id="rId9"/>
    <p:sldId id="287" r:id="rId10"/>
    <p:sldId id="295" r:id="rId11"/>
    <p:sldId id="288" r:id="rId12"/>
    <p:sldId id="290" r:id="rId13"/>
    <p:sldId id="291" r:id="rId14"/>
    <p:sldId id="293" r:id="rId15"/>
    <p:sldId id="284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8000"/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514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CFA7F-CD52-4882-80E9-92058D500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26155-9AEE-45D0-86C7-5F81F5616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29D71-5A7F-4BD4-8DEF-D1B4167E9251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D870D-DA7C-47A9-AB3D-E342FEC5E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E8EB6-72B8-4704-A5AF-605E704B51F9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5211D-575D-41E4-ACCC-E035A9AE3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144D27-5F5B-481D-ADF4-B73518793CFF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23EB0-26FC-4EAF-8185-90AF51864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D9900E-2B2D-4855-ACD9-BB90276528DC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F7B7E-02EF-42D3-A05C-21846203A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0C7E09-9A77-4397-BA86-22A609E30A3D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3EBC0-2D3F-4364-8002-084EB46A68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EE0B8F-2203-4CB4-AF2F-767B5C433DD0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C5DAE-C7BD-4F78-8393-FB43BC9E4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1E161-8462-48A8-8B6E-61672278B609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16732-AA7B-440E-B1C4-008EF1266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75AAF-A189-417E-8B49-DFC6EBA64DE8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E3F53-1238-4276-8DA7-DEE59EE8F6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C47DE-DA55-474C-9A2F-58BA8B5B8964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87D62-1F4E-4864-A637-501CCD9455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C99B-A728-47E6-B71F-4755F5C70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12145-9962-4100-8D5C-67FFAA64FAF6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3D20A-42FF-46C9-988B-EE9E54B03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68D427-AC18-458E-85A7-84A0DBDC0A6D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41093-8956-4E71-9B03-DBB12D6D04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B0AC0-381F-4447-8493-C52375D3B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9C1A5-582B-42A8-B80B-C2A7E15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3599-93D0-4128-81A4-56612501C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91FB2-9EDD-4855-8D29-3EC353141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D616D-5D76-454F-A760-CA80D5457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3BBC-3F68-44E7-9FC2-9F68448D7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9888-B2F5-4692-AFB1-8625DEF35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608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434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608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8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8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4608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434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609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9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9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9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09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grpSp>
            <p:nvGrpSpPr>
              <p:cNvPr id="1437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609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609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4609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434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6100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01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0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grpSp>
          <p:nvGrpSpPr>
            <p:cNvPr id="1434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6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grpSp>
          <p:nvGrpSpPr>
            <p:cNvPr id="1435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610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0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611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461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61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B81B96C-F29F-42F3-941E-12C679793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7C33F5E6-8142-4D20-8003-C0E57AB15C9A}" type="datetimeFigureOut">
              <a:rPr lang="en-US"/>
              <a:pPr/>
              <a:t>4/29/2016</a:t>
            </a:fld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95780A3-5B10-442D-8A77-84BD4426A5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wmf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Lịch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sử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34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34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Ôn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tập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93" name="Group 49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68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8569" name="Rectangle 25"/>
          <p:cNvSpPr>
            <a:spLocks noChangeArrowheads="1"/>
          </p:cNvSpPr>
          <p:nvPr/>
        </p:nvSpPr>
        <p:spPr bwMode="auto">
          <a:xfrm>
            <a:off x="114300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70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8571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8578" name="Rectangle 34"/>
          <p:cNvSpPr>
            <a:spLocks noChangeArrowheads="1"/>
          </p:cNvSpPr>
          <p:nvPr/>
        </p:nvSpPr>
        <p:spPr bwMode="auto">
          <a:xfrm>
            <a:off x="0" y="3505200"/>
            <a:ext cx="99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79" name="Rectangle 35"/>
          <p:cNvSpPr>
            <a:spLocks noChangeArrowheads="1"/>
          </p:cNvSpPr>
          <p:nvPr/>
        </p:nvSpPr>
        <p:spPr bwMode="auto">
          <a:xfrm>
            <a:off x="1143000" y="14478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Theá kæ XIV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0" name="Rectangle 36"/>
          <p:cNvSpPr>
            <a:spLocks noChangeArrowheads="1"/>
          </p:cNvSpPr>
          <p:nvPr/>
        </p:nvSpPr>
        <p:spPr bwMode="auto">
          <a:xfrm>
            <a:off x="2514600" y="9906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Nhaø Hoà, nöôùc Ñaïi Ngu , kinh ñoâ Taây Ñoâ.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1" name="Rectangle 37"/>
          <p:cNvSpPr>
            <a:spLocks noChangeArrowheads="1"/>
          </p:cNvSpPr>
          <p:nvPr/>
        </p:nvSpPr>
        <p:spPr bwMode="auto">
          <a:xfrm>
            <a:off x="5486400" y="838200"/>
            <a:ext cx="365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- 20 naêm choáng giaëc Minh , giaûi phoùng ñaát nöôùc ( 1407-1428) 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2" name="Rectangle 38"/>
          <p:cNvSpPr>
            <a:spLocks noChangeArrowheads="1"/>
          </p:cNvSpPr>
          <p:nvPr/>
        </p:nvSpPr>
        <p:spPr bwMode="auto">
          <a:xfrm>
            <a:off x="5410200" y="1905000"/>
            <a:ext cx="373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Tieáp tuïc xaây döïng ñaát nöôùc , ñaït ñöôïc ñænh cao trong moïi lónh vöïc ôû thôøi Leâ Thaùnh Toâng .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3" name="Rectangle 39"/>
          <p:cNvSpPr>
            <a:spLocks noChangeArrowheads="1"/>
          </p:cNvSpPr>
          <p:nvPr/>
        </p:nvSpPr>
        <p:spPr bwMode="auto">
          <a:xfrm>
            <a:off x="5486400" y="32004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Caùc nhaân vaät lòch söû tieâu bieåu : Leâ Lôïi , Nguyeãn Traõi ,Leâ Thaùnh Toâng …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5" name="Rectangle 41"/>
          <p:cNvSpPr>
            <a:spLocks noChangeArrowheads="1"/>
          </p:cNvSpPr>
          <p:nvPr/>
        </p:nvSpPr>
        <p:spPr bwMode="auto">
          <a:xfrm>
            <a:off x="0" y="1295400"/>
            <a:ext cx="990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Nöôùc Ñaïi Vieät buoåi ñaàu thôøi Haäu Leâ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8586" name="Rectangle 42"/>
          <p:cNvSpPr>
            <a:spLocks noChangeArrowheads="1"/>
          </p:cNvSpPr>
          <p:nvPr/>
        </p:nvSpPr>
        <p:spPr bwMode="auto">
          <a:xfrm>
            <a:off x="2514600" y="21336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Nhaø Haäu Leâ , nöôùc Ñaïi Vieät , kinh ñoâ Thaêng Long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8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8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8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8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8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8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8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8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8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8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8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8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0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0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8" grpId="0"/>
      <p:bldP spid="108579" grpId="0"/>
      <p:bldP spid="108580" grpId="0"/>
      <p:bldP spid="108581" grpId="0"/>
      <p:bldP spid="108582" grpId="0"/>
      <p:bldP spid="108583" grpId="0"/>
      <p:bldP spid="108585" grpId="0"/>
      <p:bldP spid="1085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702" name="Group 86"/>
          <p:cNvGraphicFramePr>
            <a:graphicFrameLocks noGrp="1"/>
          </p:cNvGraphicFramePr>
          <p:nvPr/>
        </p:nvGraphicFramePr>
        <p:xfrm>
          <a:off x="-76200" y="0"/>
          <a:ext cx="9220200" cy="67818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743200"/>
                <a:gridCol w="38862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00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1641" name="Rectangle 25"/>
          <p:cNvSpPr>
            <a:spLocks noChangeArrowheads="1"/>
          </p:cNvSpPr>
          <p:nvPr/>
        </p:nvSpPr>
        <p:spPr bwMode="auto">
          <a:xfrm>
            <a:off x="114300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1644" name="Rectangle 28"/>
          <p:cNvSpPr>
            <a:spLocks noChangeArrowheads="1"/>
          </p:cNvSpPr>
          <p:nvPr/>
        </p:nvSpPr>
        <p:spPr bwMode="auto">
          <a:xfrm>
            <a:off x="0" y="838200"/>
            <a:ext cx="99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Nöôùc Ñaïi Vieät theá kæ XVI - XVII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1143000" y="9144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2514600" y="11430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Leâ suy vong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5257800" y="762000"/>
            <a:ext cx="388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Caùc theá löïc phong kieán tranh nhau quyeàn lôïi , nhaø Leâ suy vong , ñaát nöôùc loaïn laïc bôûi noäi chieán , chia caét Ñaøng Ngoaøi – Ñaøng Trong hôn 200 naêm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5181600" y="2743200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Cuoäc khai hoang phaùt trieån maïnh ôû Ñaøng Trong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0" y="3505200"/>
            <a:ext cx="99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55" name="Rectangle 39"/>
          <p:cNvSpPr>
            <a:spLocks noChangeArrowheads="1"/>
          </p:cNvSpPr>
          <p:nvPr/>
        </p:nvSpPr>
        <p:spPr bwMode="auto">
          <a:xfrm>
            <a:off x="5181600" y="33528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Thaønh thò phaùt trieån …</a:t>
            </a:r>
            <a:endParaRPr lang="en-US" sz="2400" b="1">
              <a:latin typeface="VNI-Times" pitchFamily="2" charset="0"/>
            </a:endParaRPr>
          </a:p>
        </p:txBody>
      </p:sp>
      <p:sp>
        <p:nvSpPr>
          <p:cNvPr id="111658" name="Rectangle 42"/>
          <p:cNvSpPr>
            <a:spLocks noChangeArrowheads="1"/>
          </p:cNvSpPr>
          <p:nvPr/>
        </p:nvSpPr>
        <p:spPr bwMode="auto">
          <a:xfrm>
            <a:off x="1295400" y="914400"/>
            <a:ext cx="990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Theá kæ XVI - XVII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59" name="Rectangle 43"/>
          <p:cNvSpPr>
            <a:spLocks noChangeArrowheads="1"/>
          </p:cNvSpPr>
          <p:nvPr/>
        </p:nvSpPr>
        <p:spPr bwMode="auto">
          <a:xfrm>
            <a:off x="2514600" y="17526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Maïc.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2667000" y="23622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Trònh – Nguyeãn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73" name="Rectangle 57"/>
          <p:cNvSpPr>
            <a:spLocks noChangeArrowheads="1"/>
          </p:cNvSpPr>
          <p:nvPr/>
        </p:nvSpPr>
        <p:spPr bwMode="auto">
          <a:xfrm>
            <a:off x="2590800" y="47244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Taây sôn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74" name="Rectangle 58"/>
          <p:cNvSpPr>
            <a:spLocks noChangeArrowheads="1"/>
          </p:cNvSpPr>
          <p:nvPr/>
        </p:nvSpPr>
        <p:spPr bwMode="auto">
          <a:xfrm>
            <a:off x="5257800" y="3962400"/>
            <a:ext cx="388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Nghóa quaân Taây Sôn laät ñoå chính quyeàn hoï Trònh hoï Nguyeãn   .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75" name="Rectangle 59"/>
          <p:cNvSpPr>
            <a:spLocks noChangeArrowheads="1"/>
          </p:cNvSpPr>
          <p:nvPr/>
        </p:nvSpPr>
        <p:spPr bwMode="auto">
          <a:xfrm>
            <a:off x="5105400" y="48006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Nguyeãn Hueä leân ngoâi hoaøng ñeá , ñaùnh tan nhaø Thanh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76" name="Rectangle 60"/>
          <p:cNvSpPr>
            <a:spLocks noChangeArrowheads="1"/>
          </p:cNvSpPr>
          <p:nvPr/>
        </p:nvSpPr>
        <p:spPr bwMode="auto">
          <a:xfrm>
            <a:off x="4953000" y="5486400"/>
            <a:ext cx="419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Böôùc ñaàu xaây döïng ñaát nöôùc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1687" name="Rectangle 71"/>
          <p:cNvSpPr>
            <a:spLocks noChangeArrowheads="1"/>
          </p:cNvSpPr>
          <p:nvPr/>
        </p:nvSpPr>
        <p:spPr bwMode="auto">
          <a:xfrm>
            <a:off x="5334000" y="60960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Nhaân vaät lòch söû tieâu bieåu :Quang Trung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1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1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1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1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1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1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1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1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1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16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1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1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11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11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11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4" grpId="0"/>
      <p:bldP spid="111645" grpId="0"/>
      <p:bldP spid="111646" grpId="0"/>
      <p:bldP spid="111647" grpId="0"/>
      <p:bldP spid="111648" grpId="0"/>
      <p:bldP spid="111649" grpId="0"/>
      <p:bldP spid="111655" grpId="0"/>
      <p:bldP spid="111658" grpId="0"/>
      <p:bldP spid="111659" grpId="0"/>
      <p:bldP spid="111660" grpId="0"/>
      <p:bldP spid="111673" grpId="0"/>
      <p:bldP spid="111674" grpId="0"/>
      <p:bldP spid="111675" grpId="0"/>
      <p:bldP spid="111676" grpId="0"/>
      <p:bldP spid="1116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94" name="Group 54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62" name="Rectangle 22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2663" name="Rectangle 23"/>
          <p:cNvSpPr>
            <a:spLocks noChangeArrowheads="1"/>
          </p:cNvSpPr>
          <p:nvPr/>
        </p:nvSpPr>
        <p:spPr bwMode="auto">
          <a:xfrm>
            <a:off x="1143000" y="0"/>
            <a:ext cx="137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64" name="Rectangle 24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2665" name="Rectangle 25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2666" name="Rectangle 26"/>
          <p:cNvSpPr>
            <a:spLocks noChangeArrowheads="1"/>
          </p:cNvSpPr>
          <p:nvPr/>
        </p:nvSpPr>
        <p:spPr bwMode="auto">
          <a:xfrm>
            <a:off x="0" y="838200"/>
            <a:ext cx="1219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Buoåi ñaàu thôøi Nguyeãn 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67" name="Rectangle 27"/>
          <p:cNvSpPr>
            <a:spLocks noChangeArrowheads="1"/>
          </p:cNvSpPr>
          <p:nvPr/>
        </p:nvSpPr>
        <p:spPr bwMode="auto">
          <a:xfrm>
            <a:off x="1143000" y="9144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71" name="Rectangle 31"/>
          <p:cNvSpPr>
            <a:spLocks noChangeArrowheads="1"/>
          </p:cNvSpPr>
          <p:nvPr/>
        </p:nvSpPr>
        <p:spPr bwMode="auto">
          <a:xfrm>
            <a:off x="0" y="3505200"/>
            <a:ext cx="99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73" name="Rectangle 33"/>
          <p:cNvSpPr>
            <a:spLocks noChangeArrowheads="1"/>
          </p:cNvSpPr>
          <p:nvPr/>
        </p:nvSpPr>
        <p:spPr bwMode="auto">
          <a:xfrm>
            <a:off x="1295400" y="914400"/>
            <a:ext cx="99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1802-1858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75" name="Rectangle 35"/>
          <p:cNvSpPr>
            <a:spLocks noChangeArrowheads="1"/>
          </p:cNvSpPr>
          <p:nvPr/>
        </p:nvSpPr>
        <p:spPr bwMode="auto">
          <a:xfrm>
            <a:off x="2514600" y="1524000"/>
            <a:ext cx="297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Nguyeãn , nöôùc Ñaïi Vieät ,kinh ñoâ Hueá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76" name="Rectangle 36"/>
          <p:cNvSpPr>
            <a:spLocks noChangeArrowheads="1"/>
          </p:cNvSpPr>
          <p:nvPr/>
        </p:nvSpPr>
        <p:spPr bwMode="auto">
          <a:xfrm>
            <a:off x="5562600" y="762000"/>
            <a:ext cx="3429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Hoï Nguyeãn thi haønh nhieàu chính saùch ñeå thaâu toùm quyeàn löïc .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5638800" y="23622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Xaây döïng kinh thaønh Hueá     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2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26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6" grpId="0"/>
      <p:bldP spid="112667" grpId="0"/>
      <p:bldP spid="112671" grpId="0"/>
      <p:bldP spid="112673" grpId="0"/>
      <p:bldP spid="112675" grpId="0"/>
      <p:bldP spid="112676" grpId="0"/>
      <p:bldP spid="1126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8305800" cy="685800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tint val="15686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tint val="15686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NI-Couri" pitchFamily="2" charset="0"/>
              </a:rPr>
              <a:t>     </a:t>
            </a:r>
            <a:r>
              <a:rPr lang="en-US" sz="2800" b="1">
                <a:solidFill>
                  <a:srgbClr val="990000"/>
                </a:solidFill>
                <a:latin typeface="VNI-Couri" pitchFamily="2" charset="0"/>
              </a:rPr>
              <a:t>Hoaït ñoäng 2 :     Nhoùm 4</a:t>
            </a:r>
            <a:endParaRPr lang="en-US" sz="2800" b="1">
              <a:solidFill>
                <a:schemeClr val="tx2"/>
              </a:solidFill>
              <a:latin typeface="VNI-Couri" pitchFamily="2" charset="0"/>
            </a:endParaRPr>
          </a:p>
        </p:txBody>
      </p:sp>
      <p:pic>
        <p:nvPicPr>
          <p:cNvPr id="114692" name="Picture 4" descr="Bullet-0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0960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609600" y="16764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US" sz="2800" b="1">
              <a:solidFill>
                <a:srgbClr val="0033CC"/>
              </a:solidFill>
              <a:latin typeface="VNI-Times" pitchFamily="2" charset="0"/>
            </a:endParaRPr>
          </a:p>
        </p:txBody>
      </p:sp>
      <p:pic>
        <p:nvPicPr>
          <p:cNvPr id="6151" name="Picture 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80060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7" descr="xmascand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5257800"/>
            <a:ext cx="1895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4696" name="Object 8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6146" name="Clip" r:id="rId6" imgW="1999440" imgH="1831320" progId="">
              <p:embed/>
            </p:oleObj>
          </a:graphicData>
        </a:graphic>
      </p:graphicFrame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457200" y="10668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b="1" u="sng">
                <a:solidFill>
                  <a:srgbClr val="FF3300"/>
                </a:solidFill>
                <a:latin typeface="VNI-Times" pitchFamily="2" charset="0"/>
              </a:rPr>
              <a:t>YC HS neâu teân nhaân vaät lòch söû vaø toùm taét coâng lao cuûa nhaân vaät ñoù.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6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4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4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4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360"/>
                            </p:stCondLst>
                            <p:childTnLst>
                              <p:par>
                                <p:cTn id="30" presetID="27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057275"/>
            <a:ext cx="8988425" cy="5800725"/>
            <a:chOff x="68" y="6"/>
            <a:chExt cx="5662" cy="3654"/>
          </a:xfrm>
        </p:grpSpPr>
        <p:sp>
          <p:nvSpPr>
            <p:cNvPr id="7178" name="Freeform 4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5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6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7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8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9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0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1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2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3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14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15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16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17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18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Freeform 19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Freeform 20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Freeform 21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Freeform 22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Freeform 23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Freeform 24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Freeform 25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Freeform 26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27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28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Freeform 29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30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Freeform 31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Freeform 32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Freeform 33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34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Freeform 35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Freeform 36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Freeform 37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Freeform 38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Freeform 39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Freeform 40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Freeform 41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Freeform 42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Freeform 43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Freeform 44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Freeform 45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Freeform 46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47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48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Freeform 49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Freeform 50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Freeform 51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Freeform 52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Freeform 53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Freeform 54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Freeform 55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Freeform 56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Freeform 57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Freeform 58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Freeform 59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Freeform 60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Freeform 61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Freeform 62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Freeform 63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Freeform 64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Freeform 65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Freeform 66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Freeform 67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Freeform 68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Freeform 69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Freeform 70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Freeform 71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Freeform 72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Freeform 73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Freeform 74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Freeform 75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Freeform 76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Freeform 77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Freeform 78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Freeform 79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Freeform 80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Freeform 81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Freeform 82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Freeform 83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Freeform 84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Freeform 85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Freeform 86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Freeform 87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Freeform 88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Freeform 89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4" name="Freeform 90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Freeform 91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Freeform 92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Freeform 93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Freeform 94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9" name="Freeform 95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0" name="Freeform 96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" name="Freeform 97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Freeform 98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Freeform 99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Freeform 100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Freeform 101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Freeform 102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Freeform 103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Freeform 104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Freeform 105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Freeform 106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Freeform 107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Freeform 108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Freeform 109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Freeform 110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Freeform 111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Freeform 112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Freeform 113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Freeform 114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Freeform 115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Freeform 116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Freeform 117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Freeform 118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Freeform 119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Freeform 120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Freeform 121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Freeform 122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Freeform 123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Freeform 124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Freeform 125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Freeform 126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Freeform 127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Freeform 128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Freeform 129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Freeform 130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Freeform 131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Freeform 132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Freeform 133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Freeform 134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Freeform 135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Freeform 136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Freeform 137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Freeform 138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3" name="Freeform 139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Freeform 140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Freeform 141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Freeform 142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7" name="Freeform 143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8" name="Freeform 144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9" name="Freeform 145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0" name="Freeform 146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1" name="Freeform 147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2" name="Freeform 148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3" name="Freeform 149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Freeform 150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5" name="Freeform 151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6" name="Freeform 152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7" name="Freeform 153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Freeform 154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29" name="Freeform 155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0" name="Freeform 156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1" name="Freeform 157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2" name="Freeform 158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3" name="Freeform 159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4" name="Freeform 160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5" name="Freeform 161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6" name="Freeform 162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7" name="Freeform 163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8" name="Freeform 164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9" name="Freeform 165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0" name="Freeform 166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1" name="Freeform 167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2" name="Freeform 168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43" name="Freeform 169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3594" name="Object 170"/>
          <p:cNvGraphicFramePr>
            <a:graphicFrameLocks noChangeAspect="1"/>
          </p:cNvGraphicFramePr>
          <p:nvPr/>
        </p:nvGraphicFramePr>
        <p:xfrm>
          <a:off x="0" y="762000"/>
          <a:ext cx="3276600" cy="2239963"/>
        </p:xfrm>
        <a:graphic>
          <a:graphicData uri="http://schemas.openxmlformats.org/presentationml/2006/ole">
            <p:oleObj spid="_x0000_s7170" name="Clip" r:id="rId4" imgW="807120" imgH="503640" progId="">
              <p:embed/>
            </p:oleObj>
          </a:graphicData>
        </a:graphic>
      </p:graphicFrame>
      <p:pic>
        <p:nvPicPr>
          <p:cNvPr id="7174" name="Picture 17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80060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72" descr="xmascandles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5257800"/>
            <a:ext cx="1895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597" name="Object 173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7171" name="Clip" r:id="rId7" imgW="1999440" imgH="1831320" progId="">
              <p:embed/>
            </p:oleObj>
          </a:graphicData>
        </a:graphic>
      </p:graphicFrame>
      <p:sp>
        <p:nvSpPr>
          <p:cNvPr id="103598" name="WordArt 174"/>
          <p:cNvSpPr>
            <a:spLocks noChangeArrowheads="1" noChangeShapeType="1" noTextEdit="1"/>
          </p:cNvSpPr>
          <p:nvPr/>
        </p:nvSpPr>
        <p:spPr bwMode="auto">
          <a:xfrm>
            <a:off x="2590800" y="2895600"/>
            <a:ext cx="3998913" cy="1346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66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VNI-Revue"/>
              </a:rPr>
              <a:t>HAÙT</a:t>
            </a:r>
          </a:p>
        </p:txBody>
      </p:sp>
      <p:pic>
        <p:nvPicPr>
          <p:cNvPr id="103599" name="Picture 175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5562600" y="0"/>
            <a:ext cx="312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0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3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35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3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3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10540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xmascand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5257800"/>
            <a:ext cx="1895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2050" name="Clip" r:id="rId6" imgW="1999440" imgH="1831320" progId="">
              <p:embed/>
            </p:oleObj>
          </a:graphicData>
        </a:graphic>
      </p:graphicFrame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685800" y="1676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en-US" altLang="ja-JP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  <a:sym typeface="Wingdings" pitchFamily="2" charset="2"/>
              </a:rPr>
              <a:t></a:t>
            </a:r>
            <a:r>
              <a:rPr lang="en-US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solidFill>
                  <a:srgbClr val="008000"/>
                </a:solidFill>
              </a:rPr>
              <a:t>Nhà Nguyễn ra đời trong hoàn cảnh nào ?</a:t>
            </a: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838200" y="2743200"/>
            <a:ext cx="7696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en-US" altLang="ja-JP" sz="4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  <a:sym typeface="Wingdings" pitchFamily="2" charset="2"/>
              </a:rPr>
              <a:t></a:t>
            </a:r>
            <a:r>
              <a:rPr lang="en-US" sz="3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Những chi tiết nào cho thấy các vua Nhà Nguyễn không chịu chia sẻ quyền hành cho bất cứ ai và kiên quyết bảo vệ ngai vàng của mình?</a:t>
            </a:r>
          </a:p>
        </p:txBody>
      </p:sp>
      <p:sp>
        <p:nvSpPr>
          <p:cNvPr id="87050" name="WordArt 10"/>
          <p:cNvSpPr>
            <a:spLocks noChangeArrowheads="1" noChangeShapeType="1" noTextEdit="1"/>
          </p:cNvSpPr>
          <p:nvPr/>
        </p:nvSpPr>
        <p:spPr bwMode="auto">
          <a:xfrm>
            <a:off x="2209800" y="685800"/>
            <a:ext cx="1828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99CCFF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solidFill>
                  <a:srgbClr val="006600"/>
                </a:solidFill>
                <a:latin typeface="VNI-Revue"/>
              </a:rPr>
              <a:t>Kieåm tra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70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2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1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8" grpId="0"/>
      <p:bldP spid="87049" grpId="0"/>
      <p:bldP spid="870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10540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xmascandle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5257800"/>
            <a:ext cx="1895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3074" name="Clip" r:id="rId6" imgW="1999440" imgH="1831320" progId="">
              <p:embed/>
            </p:oleObj>
          </a:graphicData>
        </a:graphic>
      </p:graphicFrame>
      <p:sp>
        <p:nvSpPr>
          <p:cNvPr id="104454" name="WordArt 6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229600" cy="388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121893000" prstMaterial="legacyMatte">
              <a:extrusionClr>
                <a:srgbClr val="66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VNI-Revue"/>
              </a:rPr>
              <a:t>Toång keát </a:t>
            </a:r>
          </a:p>
        </p:txBody>
      </p:sp>
      <p:sp>
        <p:nvSpPr>
          <p:cNvPr id="104455" name="WordArt 7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5500688" cy="990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VNI-Revue"/>
              </a:rPr>
              <a:t> 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VNI-Revue"/>
              </a:rPr>
              <a:t>Lòch söû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/>
      <p:bldP spid="1044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8305800" cy="685800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tint val="15686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tint val="15686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       </a:t>
            </a:r>
            <a:r>
              <a:rPr lang="en-US" sz="2800" b="1">
                <a:solidFill>
                  <a:srgbClr val="990000"/>
                </a:solidFill>
                <a:latin typeface="VNI-Times" pitchFamily="2" charset="0"/>
              </a:rPr>
              <a:t>Hoaït ñoäng 1 :     Nhoùm 6</a:t>
            </a:r>
            <a:endParaRPr lang="en-US" sz="2800" b="1">
              <a:solidFill>
                <a:schemeClr val="tx2"/>
              </a:solidFill>
              <a:latin typeface="VNI-Times" pitchFamily="2" charset="0"/>
            </a:endParaRPr>
          </a:p>
        </p:txBody>
      </p:sp>
      <p:pic>
        <p:nvPicPr>
          <p:cNvPr id="113668" name="Picture 4" descr="Bullet-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60960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609600" y="16764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US" sz="2800" b="1">
              <a:solidFill>
                <a:srgbClr val="0033CC"/>
              </a:solidFill>
              <a:latin typeface="VNI-Times" pitchFamily="2" charset="0"/>
            </a:endParaRPr>
          </a:p>
        </p:txBody>
      </p:sp>
      <p:pic>
        <p:nvPicPr>
          <p:cNvPr id="4103" name="Picture 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800600"/>
            <a:ext cx="16065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7" descr="xmascandles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5257800"/>
            <a:ext cx="1895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6819900" y="3581400"/>
          <a:ext cx="2324100" cy="3276600"/>
        </p:xfrm>
        <a:graphic>
          <a:graphicData uri="http://schemas.openxmlformats.org/presentationml/2006/ole">
            <p:oleObj spid="_x0000_s4098" name="Clip" r:id="rId7" imgW="1999440" imgH="1831320" progId="">
              <p:embed/>
            </p:oleObj>
          </a:graphicData>
        </a:graphic>
      </p:graphicFrame>
      <p:sp>
        <p:nvSpPr>
          <p:cNvPr id="113673" name="Rectangle 9"/>
          <p:cNvSpPr>
            <a:spLocks noChangeArrowheads="1"/>
          </p:cNvSpPr>
          <p:nvPr/>
        </p:nvSpPr>
        <p:spPr bwMode="auto">
          <a:xfrm>
            <a:off x="457200" y="10668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b="1" u="sng">
                <a:solidFill>
                  <a:srgbClr val="FF3300"/>
                </a:solidFill>
                <a:latin typeface="VNI-Times" pitchFamily="2" charset="0"/>
              </a:rPr>
              <a:t>YC HS ñieàn vaøo baûng toång keát sau cho ñuùng 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60"/>
                            </p:stCondLst>
                            <p:childTnLst>
                              <p:par>
                                <p:cTn id="1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3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3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3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360"/>
                            </p:stCondLst>
                            <p:childTnLst>
                              <p:par>
                                <p:cTn id="30" presetID="27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36" name="Group 32"/>
          <p:cNvGraphicFramePr>
            <a:graphicFrameLocks noGrp="1"/>
          </p:cNvGraphicFramePr>
          <p:nvPr/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1600200"/>
                <a:gridCol w="1981200"/>
                <a:gridCol w="2749550"/>
                <a:gridCol w="281305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228600" y="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000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sz="20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1828800" y="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000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98334" name="Rectangle 30"/>
          <p:cNvSpPr>
            <a:spLocks noChangeArrowheads="1"/>
          </p:cNvSpPr>
          <p:nvPr/>
        </p:nvSpPr>
        <p:spPr bwMode="auto">
          <a:xfrm>
            <a:off x="3657600" y="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000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sz="20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6248400" y="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000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sz="2000" b="1">
              <a:solidFill>
                <a:srgbClr val="00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8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8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8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8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8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45" name="Group 49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520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6521" name="Rectangle 25"/>
          <p:cNvSpPr>
            <a:spLocks noChangeArrowheads="1"/>
          </p:cNvSpPr>
          <p:nvPr/>
        </p:nvSpPr>
        <p:spPr bwMode="auto">
          <a:xfrm>
            <a:off x="1143000" y="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22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6523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000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sz="2000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6528" name="Rectangle 32"/>
          <p:cNvSpPr>
            <a:spLocks noChangeArrowheads="1"/>
          </p:cNvSpPr>
          <p:nvPr/>
        </p:nvSpPr>
        <p:spPr bwMode="auto">
          <a:xfrm>
            <a:off x="0" y="838200"/>
            <a:ext cx="99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Buoåi ñaàu döïng nöôùc vaø giöõ nöôùc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30" name="Rectangle 34"/>
          <p:cNvSpPr>
            <a:spLocks noChangeArrowheads="1"/>
          </p:cNvSpPr>
          <p:nvPr/>
        </p:nvSpPr>
        <p:spPr bwMode="auto">
          <a:xfrm>
            <a:off x="1143000" y="9144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Khoaûng 700 naêm TCN ñeán naêm 179 TCN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31" name="Rectangle 35"/>
          <p:cNvSpPr>
            <a:spLocks noChangeArrowheads="1"/>
          </p:cNvSpPr>
          <p:nvPr/>
        </p:nvSpPr>
        <p:spPr bwMode="auto">
          <a:xfrm>
            <a:off x="2514600" y="7620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Caùc vua Huøngnöôùc Vaên Lang ñoùng ñoâ ôû Phong Chaâu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32" name="Rectangle 36"/>
          <p:cNvSpPr>
            <a:spLocks noChangeArrowheads="1"/>
          </p:cNvSpPr>
          <p:nvPr/>
        </p:nvSpPr>
        <p:spPr bwMode="auto">
          <a:xfrm>
            <a:off x="5486400" y="762000"/>
            <a:ext cx="365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Hình thaønh ñaát nöôùc vôùi phong tuïc taäp quaùn rieâng</a:t>
            </a: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33" name="Rectangle 37"/>
          <p:cNvSpPr>
            <a:spLocks noChangeArrowheads="1"/>
          </p:cNvSpPr>
          <p:nvPr/>
        </p:nvSpPr>
        <p:spPr bwMode="auto">
          <a:xfrm>
            <a:off x="2514600" y="2057400"/>
            <a:ext cx="289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An Döông Vöông , nöôùc AÂu Laïc , ñoùng ñoâ ôû Coå Loa.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34" name="Rectangle 38"/>
          <p:cNvSpPr>
            <a:spLocks noChangeArrowheads="1"/>
          </p:cNvSpPr>
          <p:nvPr/>
        </p:nvSpPr>
        <p:spPr bwMode="auto">
          <a:xfrm>
            <a:off x="5410200" y="1676400"/>
            <a:ext cx="373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Ñaït ñöôïc nhieàu thaønh töïu nhö ñuùc ñoàng ( troáng ñoàng) , xaây thaønh Coå Loa.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46" name="Rectangle 50"/>
          <p:cNvSpPr>
            <a:spLocks noChangeArrowheads="1"/>
          </p:cNvSpPr>
          <p:nvPr/>
        </p:nvSpPr>
        <p:spPr bwMode="auto">
          <a:xfrm>
            <a:off x="0" y="3505200"/>
            <a:ext cx="99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Hôn 1000 naêm ñaáu tranh giaønh laïi ñoäc laäp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47" name="Rectangle 51"/>
          <p:cNvSpPr>
            <a:spLocks noChangeArrowheads="1"/>
          </p:cNvSpPr>
          <p:nvPr/>
        </p:nvSpPr>
        <p:spPr bwMode="auto">
          <a:xfrm>
            <a:off x="1066800" y="35052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Töø naêm 179 TCNñeán naêm 938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48" name="Rectangle 52"/>
          <p:cNvSpPr>
            <a:spLocks noChangeArrowheads="1"/>
          </p:cNvSpPr>
          <p:nvPr/>
        </p:nvSpPr>
        <p:spPr bwMode="auto">
          <a:xfrm>
            <a:off x="2438400" y="3810000"/>
            <a:ext cx="320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Caùc trieàu ñaïi Trung Quoác thay nhau thoáng trò nöôùc ta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49" name="Rectangle 53"/>
          <p:cNvSpPr>
            <a:spLocks noChangeArrowheads="1"/>
          </p:cNvSpPr>
          <p:nvPr/>
        </p:nvSpPr>
        <p:spPr bwMode="auto">
          <a:xfrm>
            <a:off x="5486400" y="320040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Hôn1000 naêm nhaân daân ta anh duõng ñaáu tranh 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50" name="Rectangle 54"/>
          <p:cNvSpPr>
            <a:spLocks noChangeArrowheads="1"/>
          </p:cNvSpPr>
          <p:nvPr/>
        </p:nvSpPr>
        <p:spPr bwMode="auto">
          <a:xfrm>
            <a:off x="5410200" y="3962400"/>
            <a:ext cx="373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Coù nhieàu nhaân vaät vaø cuoäc khôûi nghóa tieâu bieåu nhö : Hai Baø Tröng , Baø Trieäu , Lyù Boân …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6551" name="Rectangle 55"/>
          <p:cNvSpPr>
            <a:spLocks noChangeArrowheads="1"/>
          </p:cNvSpPr>
          <p:nvPr/>
        </p:nvSpPr>
        <p:spPr bwMode="auto">
          <a:xfrm>
            <a:off x="5486400" y="54102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Vôùi chieán thaéng Baïch Ñaèng 938 , Ngoâ Quyeàn giaønh laïi ñoäc laäp cho ñaát nöôùc ta  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6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6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6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6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6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6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6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6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6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6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6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6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6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6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6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6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0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0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28" grpId="0"/>
      <p:bldP spid="106530" grpId="0"/>
      <p:bldP spid="106531" grpId="0"/>
      <p:bldP spid="106532" grpId="0"/>
      <p:bldP spid="106533" grpId="0"/>
      <p:bldP spid="106534" grpId="0"/>
      <p:bldP spid="106546" grpId="0"/>
      <p:bldP spid="106547" grpId="0"/>
      <p:bldP spid="106548" grpId="0"/>
      <p:bldP spid="106549" grpId="0"/>
      <p:bldP spid="106550" grpId="0"/>
      <p:bldP spid="1065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60" name="Group 48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5736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5737" name="Rectangle 25"/>
          <p:cNvSpPr>
            <a:spLocks noChangeArrowheads="1"/>
          </p:cNvSpPr>
          <p:nvPr/>
        </p:nvSpPr>
        <p:spPr bwMode="auto">
          <a:xfrm>
            <a:off x="114300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38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5739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5740" name="Rectangle 28"/>
          <p:cNvSpPr>
            <a:spLocks noChangeArrowheads="1"/>
          </p:cNvSpPr>
          <p:nvPr/>
        </p:nvSpPr>
        <p:spPr bwMode="auto">
          <a:xfrm>
            <a:off x="0" y="1752600"/>
            <a:ext cx="99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Buoåi ñaàu ñoäc laäp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41" name="Rectangle 29"/>
          <p:cNvSpPr>
            <a:spLocks noChangeArrowheads="1"/>
          </p:cNvSpPr>
          <p:nvPr/>
        </p:nvSpPr>
        <p:spPr bwMode="auto">
          <a:xfrm>
            <a:off x="1066800" y="1752600"/>
            <a:ext cx="1371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Töø 938 ñeán naêm 1009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42" name="Rectangle 30"/>
          <p:cNvSpPr>
            <a:spLocks noChangeArrowheads="1"/>
          </p:cNvSpPr>
          <p:nvPr/>
        </p:nvSpPr>
        <p:spPr bwMode="auto">
          <a:xfrm>
            <a:off x="2514600" y="1066800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Nhaø Ngoâ ñoùng ñoâ ôû Coå Loa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43" name="Rectangle 31"/>
          <p:cNvSpPr>
            <a:spLocks noChangeArrowheads="1"/>
          </p:cNvSpPr>
          <p:nvPr/>
        </p:nvSpPr>
        <p:spPr bwMode="auto">
          <a:xfrm>
            <a:off x="5638800" y="9906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Sau ngaøy ñoäc laäp , nhaø nöôùc ñaàu tieân ñaõ ñöôïc xaây döïng </a:t>
            </a: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44" name="Rectangle 32"/>
          <p:cNvSpPr>
            <a:spLocks noChangeArrowheads="1"/>
          </p:cNvSpPr>
          <p:nvPr/>
        </p:nvSpPr>
        <p:spPr bwMode="auto">
          <a:xfrm>
            <a:off x="5410200" y="2057400"/>
            <a:ext cx="3733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Khi Ngoâ Quyeàn maát , ñaát nöôùc laâm vaøo thôøi kì loaïn 12 söù quaân , Ñinh Boä Lónh deïp loaïn thoáng nhaát ñaát nöôùc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b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</a:b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/>
            </a:r>
            <a:b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</a:b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51" name="Rectangle 39"/>
          <p:cNvSpPr>
            <a:spLocks noChangeArrowheads="1"/>
          </p:cNvSpPr>
          <p:nvPr/>
        </p:nvSpPr>
        <p:spPr bwMode="auto">
          <a:xfrm>
            <a:off x="2514600" y="21336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Nhaø Ñinh , nöôùc Ñaïi Coà Vieät , ñoùng ñoâ ôû Hoa Lö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52" name="Rectangle 40"/>
          <p:cNvSpPr>
            <a:spLocks noChangeArrowheads="1"/>
          </p:cNvSpPr>
          <p:nvPr/>
        </p:nvSpPr>
        <p:spPr bwMode="auto">
          <a:xfrm>
            <a:off x="2438400" y="38862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Nhaø Tieàn Leâ,  nöôùc Ñaïi Coà Vieät , Kinh ñoâ ôû Hoa Lö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5753" name="Rectangle 41"/>
          <p:cNvSpPr>
            <a:spLocks noChangeArrowheads="1"/>
          </p:cNvSpPr>
          <p:nvPr/>
        </p:nvSpPr>
        <p:spPr bwMode="auto">
          <a:xfrm>
            <a:off x="5410200" y="3810000"/>
            <a:ext cx="3733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Ñinh Boä Lónh maát , quaân Toáng keùo sang xaâm löôïc nöôùc ta . Leâ Hoaøn leân ngoâi laõnh ñaïo nhaân daân ñaùnh tan quaân Toáng xaâm löôïc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b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</a:b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/>
            </a:r>
            <a:b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</a:b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5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5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5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5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5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57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1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40" grpId="0"/>
      <p:bldP spid="115741" grpId="0"/>
      <p:bldP spid="115742" grpId="0"/>
      <p:bldP spid="115743" grpId="0"/>
      <p:bldP spid="115744" grpId="0"/>
      <p:bldP spid="115751" grpId="0"/>
      <p:bldP spid="115752" grpId="0"/>
      <p:bldP spid="1157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69" name="Group 49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44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114300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46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07554" name="Rectangle 34"/>
          <p:cNvSpPr>
            <a:spLocks noChangeArrowheads="1"/>
          </p:cNvSpPr>
          <p:nvPr/>
        </p:nvSpPr>
        <p:spPr bwMode="auto">
          <a:xfrm>
            <a:off x="0" y="762000"/>
            <a:ext cx="990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Nöôùc Ñaïi Vieät thôøi Lyù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55" name="Rectangle 35"/>
          <p:cNvSpPr>
            <a:spLocks noChangeArrowheads="1"/>
          </p:cNvSpPr>
          <p:nvPr/>
        </p:nvSpPr>
        <p:spPr bwMode="auto">
          <a:xfrm>
            <a:off x="1295400" y="1905000"/>
            <a:ext cx="137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1009-1226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56" name="Rectangle 36"/>
          <p:cNvSpPr>
            <a:spLocks noChangeArrowheads="1"/>
          </p:cNvSpPr>
          <p:nvPr/>
        </p:nvSpPr>
        <p:spPr bwMode="auto">
          <a:xfrm>
            <a:off x="2819400" y="1752600"/>
            <a:ext cx="2743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Nhaø lyù , nöôùc Ñaïi Vieät , kinh ñoâ Thaêng Long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57" name="Rectangle 37"/>
          <p:cNvSpPr>
            <a:spLocks noChangeArrowheads="1"/>
          </p:cNvSpPr>
          <p:nvPr/>
        </p:nvSpPr>
        <p:spPr bwMode="auto">
          <a:xfrm>
            <a:off x="5486400" y="762000"/>
            <a:ext cx="3657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Xaây döïng ñaát nöôùc thònh vöôïng veà nhieàu maët : Kinh teá , vaên hoùa , giaùo duïc , cuoái trieàu ñaïi vua quan aên chôi xa xæ neân suy vong  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58" name="Rectangle 38"/>
          <p:cNvSpPr>
            <a:spLocks noChangeArrowheads="1"/>
          </p:cNvSpPr>
          <p:nvPr/>
        </p:nvSpPr>
        <p:spPr bwMode="auto">
          <a:xfrm>
            <a:off x="5410200" y="28194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Ñaùnh tan quaân xaâm löôïc nhaø Toáng laàn thöù hai .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07559" name="Rectangle 39"/>
          <p:cNvSpPr>
            <a:spLocks noChangeArrowheads="1"/>
          </p:cNvSpPr>
          <p:nvPr/>
        </p:nvSpPr>
        <p:spPr bwMode="auto">
          <a:xfrm>
            <a:off x="5486400" y="3581400"/>
            <a:ext cx="365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Nhaân vaät lòch söû tieâu bieåu : Lyù Coâng Uaån , Lyù Thöôøng Kieät …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7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7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07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54" grpId="0"/>
      <p:bldP spid="107555" grpId="0"/>
      <p:bldP spid="107556" grpId="0"/>
      <p:bldP spid="107557" grpId="0"/>
      <p:bldP spid="107558" grpId="0"/>
      <p:bldP spid="1075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84" name="Group 48"/>
          <p:cNvGraphicFramePr>
            <a:graphicFrameLocks noGrp="1"/>
          </p:cNvGraphicFramePr>
          <p:nvPr/>
        </p:nvGraphicFramePr>
        <p:xfrm>
          <a:off x="-76200" y="0"/>
          <a:ext cx="9220200" cy="6858001"/>
        </p:xfrm>
        <a:graphic>
          <a:graphicData uri="http://schemas.openxmlformats.org/drawingml/2006/table">
            <a:tbl>
              <a:tblPr/>
              <a:tblGrid>
                <a:gridCol w="1143000"/>
                <a:gridCol w="1447800"/>
                <a:gridCol w="2971800"/>
                <a:gridCol w="36576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60" name="Rectangle 24"/>
          <p:cNvSpPr>
            <a:spLocks noChangeArrowheads="1"/>
          </p:cNvSpPr>
          <p:nvPr/>
        </p:nvSpPr>
        <p:spPr bwMode="auto">
          <a:xfrm>
            <a:off x="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Giai ñoaïn lòch söû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6761" name="Rectangle 25"/>
          <p:cNvSpPr>
            <a:spLocks noChangeArrowheads="1"/>
          </p:cNvSpPr>
          <p:nvPr/>
        </p:nvSpPr>
        <p:spPr bwMode="auto">
          <a:xfrm>
            <a:off x="1143000" y="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Thôøi gian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2" name="Rectangle 26"/>
          <p:cNvSpPr>
            <a:spLocks noChangeArrowheads="1"/>
          </p:cNvSpPr>
          <p:nvPr/>
        </p:nvSpPr>
        <p:spPr bwMode="auto">
          <a:xfrm>
            <a:off x="2590800" y="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ñaïi trò vì – Teân nöôùc – Kinh ñoâ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6763" name="Rectangle 27"/>
          <p:cNvSpPr>
            <a:spLocks noChangeArrowheads="1"/>
          </p:cNvSpPr>
          <p:nvPr/>
        </p:nvSpPr>
        <p:spPr bwMode="auto">
          <a:xfrm>
            <a:off x="5562600" y="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b="1">
                <a:solidFill>
                  <a:srgbClr val="FF33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Noäi dung cô baûn , nhaân vaät lòch söû tieâu bieåu</a:t>
            </a:r>
            <a:endParaRPr lang="en-US" b="1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116764" name="Rectangle 28"/>
          <p:cNvSpPr>
            <a:spLocks noChangeArrowheads="1"/>
          </p:cNvSpPr>
          <p:nvPr/>
        </p:nvSpPr>
        <p:spPr bwMode="auto">
          <a:xfrm>
            <a:off x="0" y="838200"/>
            <a:ext cx="990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Nöôùc Ñaïi Vieät thôøi Traàn 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5" name="Rectangle 29"/>
          <p:cNvSpPr>
            <a:spLocks noChangeArrowheads="1"/>
          </p:cNvSpPr>
          <p:nvPr/>
        </p:nvSpPr>
        <p:spPr bwMode="auto">
          <a:xfrm>
            <a:off x="1143000" y="15240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1226-1400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6" name="Rectangle 30"/>
          <p:cNvSpPr>
            <a:spLocks noChangeArrowheads="1"/>
          </p:cNvSpPr>
          <p:nvPr/>
        </p:nvSpPr>
        <p:spPr bwMode="auto">
          <a:xfrm>
            <a:off x="2514600" y="16002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Trieàu Traàn , nöôùc Ñaïi Vieät , kinh ñoâ Thaêng Long 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7" name="Rectangle 31"/>
          <p:cNvSpPr>
            <a:spLocks noChangeArrowheads="1"/>
          </p:cNvSpPr>
          <p:nvPr/>
        </p:nvSpPr>
        <p:spPr bwMode="auto">
          <a:xfrm>
            <a:off x="5334000" y="990600"/>
            <a:ext cx="381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Tieáp tuïc xaây döïng ñaát nöôùc , ñaëc bieät chuù troïng ñeán ñaép ñeâ., phaùt</a:t>
            </a: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trieån noâng nghieäp.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8" name="Rectangle 32"/>
          <p:cNvSpPr>
            <a:spLocks noChangeArrowheads="1"/>
          </p:cNvSpPr>
          <p:nvPr/>
        </p:nvSpPr>
        <p:spPr bwMode="auto">
          <a:xfrm>
            <a:off x="5410200" y="2438400"/>
            <a:ext cx="373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Ñaùnh baïi quaân xaâm löôïc Moâng –nguyeân .</a:t>
            </a:r>
            <a:r>
              <a:rPr lang="en-US" altLang="ja-JP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69" name="Rectangle 33"/>
          <p:cNvSpPr>
            <a:spLocks noChangeArrowheads="1"/>
          </p:cNvSpPr>
          <p:nvPr/>
        </p:nvSpPr>
        <p:spPr bwMode="auto">
          <a:xfrm>
            <a:off x="0" y="3505200"/>
            <a:ext cx="990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b="1">
              <a:solidFill>
                <a:srgbClr val="008000"/>
              </a:solidFill>
              <a:latin typeface="VNI-Times" pitchFamily="2" charset="0"/>
            </a:endParaRPr>
          </a:p>
        </p:txBody>
      </p:sp>
      <p:sp>
        <p:nvSpPr>
          <p:cNvPr id="116775" name="Rectangle 39"/>
          <p:cNvSpPr>
            <a:spLocks noChangeArrowheads="1"/>
          </p:cNvSpPr>
          <p:nvPr/>
        </p:nvSpPr>
        <p:spPr bwMode="auto">
          <a:xfrm>
            <a:off x="5562600" y="3657600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ja-JP" sz="2400" b="1">
                <a:solidFill>
                  <a:srgbClr val="008000"/>
                </a:solidFill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-</a:t>
            </a:r>
            <a:r>
              <a:rPr lang="en-US" altLang="ja-JP" sz="2400" b="1">
                <a:latin typeface="VNI-Times" pitchFamily="2" charset="0"/>
                <a:ea typeface="ＭＳ Ｐゴシック" pitchFamily="34" charset="-128"/>
                <a:sym typeface="Wingdings" pitchFamily="2" charset="2"/>
              </a:rPr>
              <a:t>Caùc nhaân vaät lòch söû tieâu bieåu : Traàn Höng Ñaïo, Traàn Quoác Toaûn…</a:t>
            </a:r>
            <a:endParaRPr lang="en-US" sz="2400" b="1">
              <a:latin typeface="VNI-Times" pitchFamily="2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6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6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6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6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6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6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6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6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6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6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1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6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6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64" grpId="0"/>
      <p:bldP spid="116765" grpId="0"/>
      <p:bldP spid="116766" grpId="0"/>
      <p:bldP spid="116767" grpId="0"/>
      <p:bldP spid="116768" grpId="0"/>
      <p:bldP spid="116769" grpId="0"/>
      <p:bldP spid="1167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6746"/>
  <p:tag name="VIOLETTITLE" val="tổng kết lịch sử lớp 4"/>
  <p:tag name="VIOLETLESSON" val="29"/>
  <p:tag name="VIOLETCATID" val="8049777"/>
  <p:tag name="VIOLETSUBJECT" val="Lịch sử 4"/>
  <p:tag name="VIOLETAUTHORID" val="556399"/>
  <p:tag name="VIOLETAUTHORNAME" val="Nguyễn Ngọc Tùng"/>
  <p:tag name="VIOLETAUTHORAVATAR" val="no_avatar.jpg"/>
  <p:tag name="VIOLETAUTHORADDRESS" val="trường tiểu học Nguyễn Trãi - Hà Đông - Hà Nội"/>
  <p:tag name="VIOLETDATE" val="2013-05-01 08:02:29"/>
  <p:tag name="VIOLETHIT" val="306"/>
  <p:tag name="VIOLETLIKE" val="0"/>
  <p:tag name="MMPROD_NEXTUNIQUEID" val="10013"/>
  <p:tag name="MMPROD_UIDATA" val="&lt;database version=&quot;7.0&quot;&gt;&lt;object type=&quot;1&quot; unique_id=&quot;10001&quot;&gt;&lt;object type=&quot;2&quot; unique_id=&quot;10441&quot;&gt;&lt;object type=&quot;3&quot; unique_id=&quot;10442&quot;&gt;&lt;property id=&quot;20148&quot; value=&quot;5&quot;/&gt;&lt;property id=&quot;20300&quot; value=&quot;Slide 1&quot;/&gt;&lt;property id=&quot;20307&quot; value=&quot;296&quot;/&gt;&lt;/object&gt;&lt;object type=&quot;3&quot; unique_id=&quot;10443&quot;&gt;&lt;property id=&quot;20148&quot; value=&quot;5&quot;/&gt;&lt;property id=&quot;20300&quot; value=&quot;Slide 2&quot;/&gt;&lt;property id=&quot;20307&quot; value=&quot;268&quot;/&gt;&lt;/object&gt;&lt;object type=&quot;3&quot; unique_id=&quot;10444&quot;&gt;&lt;property id=&quot;20148&quot; value=&quot;5&quot;/&gt;&lt;property id=&quot;20300&quot; value=&quot;Slide 3&quot;/&gt;&lt;property id=&quot;20307&quot; value=&quot;285&quot;/&gt;&lt;/object&gt;&lt;object type=&quot;3&quot; unique_id=&quot;10445&quot;&gt;&lt;property id=&quot;20148&quot; value=&quot;5&quot;/&gt;&lt;property id=&quot;20300&quot; value=&quot;Slide 4&quot;/&gt;&lt;property id=&quot;20307&quot; value=&quot;292&quot;/&gt;&lt;/object&gt;&lt;object type=&quot;3&quot; unique_id=&quot;10446&quot;&gt;&lt;property id=&quot;20148&quot; value=&quot;5&quot;/&gt;&lt;property id=&quot;20300&quot; value=&quot;Slide 5&quot;/&gt;&lt;property id=&quot;20307&quot; value=&quot;279&quot;/&gt;&lt;/object&gt;&lt;object type=&quot;3&quot; unique_id=&quot;10447&quot;&gt;&lt;property id=&quot;20148&quot; value=&quot;5&quot;/&gt;&lt;property id=&quot;20300&quot; value=&quot;Slide 6&quot;/&gt;&lt;property id=&quot;20307&quot; value=&quot;286&quot;/&gt;&lt;/object&gt;&lt;object type=&quot;3&quot; unique_id=&quot;10448&quot;&gt;&lt;property id=&quot;20148&quot; value=&quot;5&quot;/&gt;&lt;property id=&quot;20300&quot; value=&quot;Slide 7&quot;/&gt;&lt;property id=&quot;20307&quot; value=&quot;294&quot;/&gt;&lt;/object&gt;&lt;object type=&quot;3&quot; unique_id=&quot;10449&quot;&gt;&lt;property id=&quot;20148&quot; value=&quot;5&quot;/&gt;&lt;property id=&quot;20300&quot; value=&quot;Slide 8&quot;/&gt;&lt;property id=&quot;20307&quot; value=&quot;287&quot;/&gt;&lt;/object&gt;&lt;object type=&quot;3&quot; unique_id=&quot;10450&quot;&gt;&lt;property id=&quot;20148&quot; value=&quot;5&quot;/&gt;&lt;property id=&quot;20300&quot; value=&quot;Slide 9&quot;/&gt;&lt;property id=&quot;20307&quot; value=&quot;295&quot;/&gt;&lt;/object&gt;&lt;object type=&quot;3&quot; unique_id=&quot;10451&quot;&gt;&lt;property id=&quot;20148&quot; value=&quot;5&quot;/&gt;&lt;property id=&quot;20300&quot; value=&quot;Slide 10&quot;/&gt;&lt;property id=&quot;20307&quot; value=&quot;288&quot;/&gt;&lt;/object&gt;&lt;object type=&quot;3&quot; unique_id=&quot;10452&quot;&gt;&lt;property id=&quot;20148&quot; value=&quot;5&quot;/&gt;&lt;property id=&quot;20300&quot; value=&quot;Slide 11&quot;/&gt;&lt;property id=&quot;20307&quot; value=&quot;290&quot;/&gt;&lt;/object&gt;&lt;object type=&quot;3&quot; unique_id=&quot;10453&quot;&gt;&lt;property id=&quot;20148&quot; value=&quot;5&quot;/&gt;&lt;property id=&quot;20300&quot; value=&quot;Slide 12&quot;/&gt;&lt;property id=&quot;20307&quot; value=&quot;291&quot;/&gt;&lt;/object&gt;&lt;object type=&quot;3&quot; unique_id=&quot;10454&quot;&gt;&lt;property id=&quot;20148&quot; value=&quot;5&quot;/&gt;&lt;property id=&quot;20300&quot; value=&quot;Slide 13&quot;/&gt;&lt;property id=&quot;20307&quot; value=&quot;293&quot;/&gt;&lt;/object&gt;&lt;object type=&quot;3&quot; unique_id=&quot;10455&quot;&gt;&lt;property id=&quot;20148&quot; value=&quot;5&quot;/&gt;&lt;property id=&quot;20300&quot; value=&quot;Slide 14&quot;/&gt;&lt;property id=&quot;20307&quot; value=&quot;284&quot;/&gt;&lt;/object&gt;&lt;/object&gt;&lt;object type=&quot;8&quot; unique_id=&quot;1047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">
  <a:themeElements>
    <a:clrScheme name="default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163</TotalTime>
  <Words>1015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Verdana</vt:lpstr>
      <vt:lpstr>Arial</vt:lpstr>
      <vt:lpstr>Calibri</vt:lpstr>
      <vt:lpstr>ＭＳ Ｐゴシック</vt:lpstr>
      <vt:lpstr>Wingdings</vt:lpstr>
      <vt:lpstr>VNI-Times</vt:lpstr>
      <vt:lpstr>VNI-Couri</vt:lpstr>
      <vt:lpstr>default</vt:lpstr>
      <vt:lpstr>Default Design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 LIEM</dc:creator>
  <cp:lastModifiedBy>AutoBVT</cp:lastModifiedBy>
  <cp:revision>19</cp:revision>
  <cp:lastPrinted>1601-01-01T00:00:00Z</cp:lastPrinted>
  <dcterms:created xsi:type="dcterms:W3CDTF">2007-07-18T22:21:07Z</dcterms:created>
  <dcterms:modified xsi:type="dcterms:W3CDTF">2016-04-29T03:19:21Z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